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6" r:id="rId10"/>
    <p:sldId id="264" r:id="rId11"/>
    <p:sldId id="265" r:id="rId12"/>
    <p:sldId id="268" r:id="rId13"/>
    <p:sldId id="267" r:id="rId14"/>
    <p:sldId id="270" r:id="rId15"/>
    <p:sldId id="269" r:id="rId16"/>
    <p:sldId id="272"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968" y="-4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274902-166F-44D0-BE83-0892B5FEA3B3}" type="datetimeFigureOut">
              <a:rPr lang="en-US" smtClean="0"/>
              <a:t>9/1/2015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3514742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274902-166F-44D0-BE83-0892B5FEA3B3}" type="datetimeFigureOut">
              <a:rPr lang="en-US" smtClean="0"/>
              <a:t>9/1/2015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331366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274902-166F-44D0-BE83-0892B5FEA3B3}" type="datetimeFigureOut">
              <a:rPr lang="en-US" smtClean="0"/>
              <a:t>9/1/2015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2593770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274902-166F-44D0-BE83-0892B5FEA3B3}" type="datetimeFigureOut">
              <a:rPr lang="en-US" smtClean="0"/>
              <a:t>9/1/2015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4023500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274902-166F-44D0-BE83-0892B5FEA3B3}" type="datetimeFigureOut">
              <a:rPr lang="en-US" smtClean="0"/>
              <a:t>9/1/2015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1908725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274902-166F-44D0-BE83-0892B5FEA3B3}" type="datetimeFigureOut">
              <a:rPr lang="en-US" smtClean="0"/>
              <a:t>9/1/2015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834359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274902-166F-44D0-BE83-0892B5FEA3B3}" type="datetimeFigureOut">
              <a:rPr lang="en-US" smtClean="0"/>
              <a:t>9/1/2015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1044418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274902-166F-44D0-BE83-0892B5FEA3B3}" type="datetimeFigureOut">
              <a:rPr lang="en-US" smtClean="0"/>
              <a:t>9/1/2015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3192736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274902-166F-44D0-BE83-0892B5FEA3B3}" type="datetimeFigureOut">
              <a:rPr lang="en-US" smtClean="0"/>
              <a:t>9/1/2015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4172756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274902-166F-44D0-BE83-0892B5FEA3B3}" type="datetimeFigureOut">
              <a:rPr lang="en-US" smtClean="0"/>
              <a:t>9/1/2015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305140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274902-166F-44D0-BE83-0892B5FEA3B3}" type="datetimeFigureOut">
              <a:rPr lang="en-US" smtClean="0"/>
              <a:t>9/1/2015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782E-02F2-4ACF-8E34-82D228061F1B}" type="slidenum">
              <a:rPr lang="en-US" smtClean="0"/>
              <a:t>‹#›</a:t>
            </a:fld>
            <a:endParaRPr lang="en-US"/>
          </a:p>
        </p:txBody>
      </p:sp>
    </p:spTree>
    <p:extLst>
      <p:ext uri="{BB962C8B-B14F-4D97-AF65-F5344CB8AC3E}">
        <p14:creationId xmlns:p14="http://schemas.microsoft.com/office/powerpoint/2010/main" val="3192561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274902-166F-44D0-BE83-0892B5FEA3B3}" type="datetimeFigureOut">
              <a:rPr lang="en-US" smtClean="0"/>
              <a:t>9/1/2015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3782E-02F2-4ACF-8E34-82D228061F1B}" type="slidenum">
              <a:rPr lang="en-US" smtClean="0"/>
              <a:t>‹#›</a:t>
            </a:fld>
            <a:endParaRPr lang="en-US"/>
          </a:p>
        </p:txBody>
      </p:sp>
    </p:spTree>
    <p:extLst>
      <p:ext uri="{BB962C8B-B14F-4D97-AF65-F5344CB8AC3E}">
        <p14:creationId xmlns:p14="http://schemas.microsoft.com/office/powerpoint/2010/main" val="3230509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youtu.be/jc8LD08Pws4"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u="sng" dirty="0" smtClean="0">
                <a:solidFill>
                  <a:schemeClr val="bg1">
                    <a:lumMod val="95000"/>
                  </a:schemeClr>
                </a:solidFill>
              </a:rPr>
              <a:t>1.1 What is Earth Science?</a:t>
            </a:r>
            <a:endParaRPr lang="en-US" b="1" u="sng" dirty="0">
              <a:solidFill>
                <a:schemeClr val="bg1">
                  <a:lumMod val="95000"/>
                </a:schemeClr>
              </a:solidFill>
            </a:endParaRPr>
          </a:p>
        </p:txBody>
      </p:sp>
      <p:sp>
        <p:nvSpPr>
          <p:cNvPr id="3" name="Subtitle 2"/>
          <p:cNvSpPr>
            <a:spLocks noGrp="1"/>
          </p:cNvSpPr>
          <p:nvPr>
            <p:ph type="subTitle" idx="1"/>
          </p:nvPr>
        </p:nvSpPr>
        <p:spPr/>
        <p:txBody>
          <a:bodyPr>
            <a:normAutofit fontScale="92500"/>
          </a:bodyPr>
          <a:lstStyle/>
          <a:p>
            <a:pPr marL="457200" indent="-457200">
              <a:buFont typeface="Arial" panose="020B0604020202020204" pitchFamily="34" charset="0"/>
              <a:buChar char="•"/>
            </a:pPr>
            <a:r>
              <a:rPr lang="en-US" dirty="0" smtClean="0">
                <a:solidFill>
                  <a:schemeClr val="bg1">
                    <a:lumMod val="95000"/>
                  </a:schemeClr>
                </a:solidFill>
              </a:rPr>
              <a:t>What is the study of Earth Science?</a:t>
            </a:r>
          </a:p>
          <a:p>
            <a:pPr marL="457200" indent="-457200">
              <a:buFont typeface="Arial" panose="020B0604020202020204" pitchFamily="34" charset="0"/>
              <a:buChar char="•"/>
            </a:pPr>
            <a:r>
              <a:rPr lang="en-US" dirty="0" smtClean="0">
                <a:solidFill>
                  <a:schemeClr val="bg1">
                    <a:lumMod val="95000"/>
                  </a:schemeClr>
                </a:solidFill>
              </a:rPr>
              <a:t>How did Earth and the solar system form?</a:t>
            </a:r>
            <a:endParaRPr lang="en-US" dirty="0">
              <a:solidFill>
                <a:schemeClr val="bg1">
                  <a:lumMod val="95000"/>
                </a:schemeClr>
              </a:solidFill>
            </a:endParaRPr>
          </a:p>
        </p:txBody>
      </p:sp>
    </p:spTree>
    <p:extLst>
      <p:ext uri="{BB962C8B-B14F-4D97-AF65-F5344CB8AC3E}">
        <p14:creationId xmlns:p14="http://schemas.microsoft.com/office/powerpoint/2010/main" val="35676088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6400800" cy="6891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400799" y="0"/>
            <a:ext cx="2728579" cy="6740307"/>
          </a:xfrm>
          <a:prstGeom prst="rect">
            <a:avLst/>
          </a:prstGeom>
          <a:noFill/>
        </p:spPr>
        <p:txBody>
          <a:bodyPr wrap="square" rtlCol="0">
            <a:spAutoFit/>
          </a:bodyPr>
          <a:lstStyle/>
          <a:p>
            <a:r>
              <a:rPr lang="en-US" sz="1600" dirty="0" smtClean="0"/>
              <a:t>~ 5 billion years ago</a:t>
            </a:r>
          </a:p>
          <a:p>
            <a:endParaRPr lang="en-US" sz="1600" dirty="0"/>
          </a:p>
          <a:p>
            <a:r>
              <a:rPr lang="en-US" sz="1600" dirty="0" smtClean="0"/>
              <a:t>Mostly Hydrogen/Helium</a:t>
            </a:r>
          </a:p>
          <a:p>
            <a:endParaRPr lang="en-US" sz="1600" dirty="0"/>
          </a:p>
          <a:p>
            <a:r>
              <a:rPr lang="en-US" sz="1600" dirty="0" smtClean="0"/>
              <a:t>Enriched by heavier elements</a:t>
            </a:r>
          </a:p>
          <a:p>
            <a:endParaRPr lang="en-US" sz="1600" dirty="0"/>
          </a:p>
          <a:p>
            <a:r>
              <a:rPr lang="en-US" sz="1600" dirty="0" smtClean="0"/>
              <a:t>Nebula began to contract under the force of gravity</a:t>
            </a:r>
          </a:p>
          <a:p>
            <a:endParaRPr lang="en-US" sz="1600" dirty="0"/>
          </a:p>
          <a:p>
            <a:r>
              <a:rPr lang="en-US" sz="1600" dirty="0" smtClean="0"/>
              <a:t>Rotation, pressure increase and temp increase</a:t>
            </a:r>
          </a:p>
          <a:p>
            <a:endParaRPr lang="en-US" sz="1600" dirty="0"/>
          </a:p>
          <a:p>
            <a:r>
              <a:rPr lang="en-US" sz="1600" dirty="0" smtClean="0"/>
              <a:t>Nuclear Fusion occurs in the center, Sun is born</a:t>
            </a:r>
          </a:p>
          <a:p>
            <a:endParaRPr lang="en-US" sz="1600" dirty="0"/>
          </a:p>
          <a:p>
            <a:r>
              <a:rPr lang="en-US" sz="1600" dirty="0" smtClean="0"/>
              <a:t>Cooling of cloud after formation of Sun</a:t>
            </a:r>
          </a:p>
          <a:p>
            <a:endParaRPr lang="en-US" sz="1600" dirty="0"/>
          </a:p>
          <a:p>
            <a:r>
              <a:rPr lang="en-US" sz="1600" dirty="0" smtClean="0"/>
              <a:t>Condensation of solid particulates</a:t>
            </a:r>
          </a:p>
          <a:p>
            <a:endParaRPr lang="en-US" sz="1600" dirty="0"/>
          </a:p>
          <a:p>
            <a:r>
              <a:rPr lang="en-US" sz="1600" dirty="0" smtClean="0"/>
              <a:t>Collisions, coalescence, planets</a:t>
            </a:r>
          </a:p>
          <a:p>
            <a:endParaRPr lang="en-US" sz="1600" dirty="0"/>
          </a:p>
          <a:p>
            <a:r>
              <a:rPr lang="en-US" sz="1600" dirty="0" smtClean="0"/>
              <a:t>Differentiation</a:t>
            </a:r>
          </a:p>
          <a:p>
            <a:endParaRPr lang="en-US" sz="1600" dirty="0"/>
          </a:p>
          <a:p>
            <a:r>
              <a:rPr lang="en-US" sz="1600" dirty="0" smtClean="0"/>
              <a:t>Rotational energy conserved </a:t>
            </a:r>
            <a:endParaRPr lang="en-US" sz="1600" dirty="0"/>
          </a:p>
        </p:txBody>
      </p:sp>
    </p:spTree>
    <p:extLst>
      <p:ext uri="{BB962C8B-B14F-4D97-AF65-F5344CB8AC3E}">
        <p14:creationId xmlns:p14="http://schemas.microsoft.com/office/powerpoint/2010/main" val="2350323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fade">
                                      <p:cBhvr>
                                        <p:cTn id="27" dur="500"/>
                                        <p:tgtEl>
                                          <p:spTgt spid="4">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fade">
                                      <p:cBhvr>
                                        <p:cTn id="32" dur="500"/>
                                        <p:tgtEl>
                                          <p:spTgt spid="4">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12" end="12"/>
                                            </p:txEl>
                                          </p:spTgt>
                                        </p:tgtEl>
                                        <p:attrNameLst>
                                          <p:attrName>style.visibility</p:attrName>
                                        </p:attrNameLst>
                                      </p:cBhvr>
                                      <p:to>
                                        <p:strVal val="visible"/>
                                      </p:to>
                                    </p:set>
                                    <p:animEffect transition="in" filter="fade">
                                      <p:cBhvr>
                                        <p:cTn id="37" dur="500"/>
                                        <p:tgtEl>
                                          <p:spTgt spid="4">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14" end="14"/>
                                            </p:txEl>
                                          </p:spTgt>
                                        </p:tgtEl>
                                        <p:attrNameLst>
                                          <p:attrName>style.visibility</p:attrName>
                                        </p:attrNameLst>
                                      </p:cBhvr>
                                      <p:to>
                                        <p:strVal val="visible"/>
                                      </p:to>
                                    </p:set>
                                    <p:animEffect transition="in" filter="fade">
                                      <p:cBhvr>
                                        <p:cTn id="42" dur="500"/>
                                        <p:tgtEl>
                                          <p:spTgt spid="4">
                                            <p:txEl>
                                              <p:pRg st="14" end="1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16" end="16"/>
                                            </p:txEl>
                                          </p:spTgt>
                                        </p:tgtEl>
                                        <p:attrNameLst>
                                          <p:attrName>style.visibility</p:attrName>
                                        </p:attrNameLst>
                                      </p:cBhvr>
                                      <p:to>
                                        <p:strVal val="visible"/>
                                      </p:to>
                                    </p:set>
                                    <p:animEffect transition="in" filter="fade">
                                      <p:cBhvr>
                                        <p:cTn id="47" dur="500"/>
                                        <p:tgtEl>
                                          <p:spTgt spid="4">
                                            <p:txEl>
                                              <p:pRg st="16" end="1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18" end="18"/>
                                            </p:txEl>
                                          </p:spTgt>
                                        </p:tgtEl>
                                        <p:attrNameLst>
                                          <p:attrName>style.visibility</p:attrName>
                                        </p:attrNameLst>
                                      </p:cBhvr>
                                      <p:to>
                                        <p:strVal val="visible"/>
                                      </p:to>
                                    </p:set>
                                    <p:animEffect transition="in" filter="fade">
                                      <p:cBhvr>
                                        <p:cTn id="52" dur="500"/>
                                        <p:tgtEl>
                                          <p:spTgt spid="4">
                                            <p:txEl>
                                              <p:pRg st="18" end="1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
                                            <p:txEl>
                                              <p:pRg st="20" end="20"/>
                                            </p:txEl>
                                          </p:spTgt>
                                        </p:tgtEl>
                                        <p:attrNameLst>
                                          <p:attrName>style.visibility</p:attrName>
                                        </p:attrNameLst>
                                      </p:cBhvr>
                                      <p:to>
                                        <p:strVal val="visible"/>
                                      </p:to>
                                    </p:set>
                                    <p:animEffect transition="in" filter="fade">
                                      <p:cBhvr>
                                        <p:cTn id="57" dur="500"/>
                                        <p:tgtEl>
                                          <p:spTgt spid="4">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Differentiation of Earth</a:t>
            </a:r>
            <a:endParaRPr lang="en-US" dirty="0"/>
          </a:p>
        </p:txBody>
      </p:sp>
      <p:sp>
        <p:nvSpPr>
          <p:cNvPr id="3" name="Content Placeholder 2"/>
          <p:cNvSpPr>
            <a:spLocks noGrp="1"/>
          </p:cNvSpPr>
          <p:nvPr>
            <p:ph idx="1"/>
          </p:nvPr>
        </p:nvSpPr>
        <p:spPr/>
        <p:txBody>
          <a:bodyPr/>
          <a:lstStyle/>
          <a:p>
            <a:r>
              <a:rPr lang="en-US" dirty="0" smtClean="0"/>
              <a:t>Radioactive decay of certain elements, and further collisions with celestial bodies in the early solar system caused parts of Earth to become molten </a:t>
            </a:r>
          </a:p>
          <a:p>
            <a:r>
              <a:rPr lang="en-US" dirty="0" smtClean="0"/>
              <a:t>Heavier elements – nickel/iron, “sank” to the core, while lighter elements (rocky materials) “floated” towards the surface of the planet.  </a:t>
            </a:r>
          </a:p>
          <a:p>
            <a:r>
              <a:rPr lang="en-US" dirty="0" smtClean="0"/>
              <a:t>Core/Crust</a:t>
            </a:r>
            <a:endParaRPr lang="en-US" dirty="0"/>
          </a:p>
        </p:txBody>
      </p:sp>
    </p:spTree>
    <p:extLst>
      <p:ext uri="{BB962C8B-B14F-4D97-AF65-F5344CB8AC3E}">
        <p14:creationId xmlns:p14="http://schemas.microsoft.com/office/powerpoint/2010/main" val="634567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423" y="0"/>
            <a:ext cx="792915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7028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Differentiation of Earth</a:t>
            </a:r>
            <a:endParaRPr lang="en-US" dirty="0"/>
          </a:p>
        </p:txBody>
      </p:sp>
      <p:sp>
        <p:nvSpPr>
          <p:cNvPr id="3" name="Content Placeholder 2"/>
          <p:cNvSpPr>
            <a:spLocks noGrp="1"/>
          </p:cNvSpPr>
          <p:nvPr>
            <p:ph idx="1"/>
          </p:nvPr>
        </p:nvSpPr>
        <p:spPr/>
        <p:txBody>
          <a:bodyPr/>
          <a:lstStyle/>
          <a:p>
            <a:r>
              <a:rPr lang="en-US" dirty="0" smtClean="0"/>
              <a:t>Outgassing provided for primitive </a:t>
            </a:r>
            <a:r>
              <a:rPr lang="en-US" dirty="0" smtClean="0"/>
              <a:t>atmosphere</a:t>
            </a:r>
          </a:p>
          <a:p>
            <a:r>
              <a:rPr lang="en-US" dirty="0" smtClean="0"/>
              <a:t>Outgassing???</a:t>
            </a:r>
            <a:endParaRPr lang="en-US" dirty="0"/>
          </a:p>
        </p:txBody>
      </p:sp>
    </p:spTree>
    <p:extLst>
      <p:ext uri="{BB962C8B-B14F-4D97-AF65-F5344CB8AC3E}">
        <p14:creationId xmlns:p14="http://schemas.microsoft.com/office/powerpoint/2010/main" val="22244467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2" y="152400"/>
            <a:ext cx="9150421" cy="651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7200" y="609600"/>
            <a:ext cx="2187843" cy="584775"/>
          </a:xfrm>
          <a:prstGeom prst="rect">
            <a:avLst/>
          </a:prstGeom>
          <a:noFill/>
        </p:spPr>
        <p:txBody>
          <a:bodyPr wrap="none" rtlCol="0">
            <a:spAutoFit/>
          </a:bodyPr>
          <a:lstStyle/>
          <a:p>
            <a:r>
              <a:rPr lang="en-US" sz="3200" b="1" dirty="0" smtClean="0"/>
              <a:t>Outgassing!</a:t>
            </a:r>
            <a:endParaRPr lang="en-US" sz="3200" b="1" dirty="0"/>
          </a:p>
        </p:txBody>
      </p:sp>
    </p:spTree>
    <p:extLst>
      <p:ext uri="{BB962C8B-B14F-4D97-AF65-F5344CB8AC3E}">
        <p14:creationId xmlns:p14="http://schemas.microsoft.com/office/powerpoint/2010/main" val="39098448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6" y="533400"/>
            <a:ext cx="916947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01792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Complete Earth’s major sphere’s assignment!</a:t>
            </a:r>
            <a:endParaRPr lang="en-US" dirty="0"/>
          </a:p>
        </p:txBody>
      </p:sp>
    </p:spTree>
    <p:extLst>
      <p:ext uri="{BB962C8B-B14F-4D97-AF65-F5344CB8AC3E}">
        <p14:creationId xmlns:p14="http://schemas.microsoft.com/office/powerpoint/2010/main" val="15957281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dwallace\Downloads\The_Changing_Eart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5395" y="0"/>
            <a:ext cx="62732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4726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Earth Science</a:t>
            </a:r>
            <a:endParaRPr lang="en-US" dirty="0">
              <a:solidFill>
                <a:schemeClr val="bg1">
                  <a:lumMod val="95000"/>
                </a:schemeClr>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bg1">
                    <a:lumMod val="95000"/>
                  </a:schemeClr>
                </a:solidFill>
              </a:rPr>
              <a:t>Earth Science is the name for the group of science that deals with </a:t>
            </a:r>
            <a:r>
              <a:rPr lang="en-US" b="1" u="sng" dirty="0" smtClean="0">
                <a:solidFill>
                  <a:schemeClr val="bg1">
                    <a:lumMod val="95000"/>
                  </a:schemeClr>
                </a:solidFill>
              </a:rPr>
              <a:t>Earth</a:t>
            </a:r>
            <a:r>
              <a:rPr lang="en-US" dirty="0" smtClean="0">
                <a:solidFill>
                  <a:schemeClr val="bg1">
                    <a:lumMod val="95000"/>
                  </a:schemeClr>
                </a:solidFill>
              </a:rPr>
              <a:t> and </a:t>
            </a:r>
            <a:r>
              <a:rPr lang="en-US" b="1" u="sng" dirty="0" smtClean="0">
                <a:solidFill>
                  <a:schemeClr val="bg1">
                    <a:lumMod val="95000"/>
                  </a:schemeClr>
                </a:solidFill>
              </a:rPr>
              <a:t>its neighbors in space.</a:t>
            </a:r>
          </a:p>
          <a:p>
            <a:r>
              <a:rPr lang="en-US" dirty="0" smtClean="0">
                <a:solidFill>
                  <a:schemeClr val="bg1">
                    <a:lumMod val="95000"/>
                  </a:schemeClr>
                </a:solidFill>
              </a:rPr>
              <a:t>Several</a:t>
            </a:r>
            <a:r>
              <a:rPr lang="en-US" dirty="0" smtClean="0">
                <a:solidFill>
                  <a:schemeClr val="bg1">
                    <a:lumMod val="95000"/>
                  </a:schemeClr>
                </a:solidFill>
              </a:rPr>
              <a:t> </a:t>
            </a:r>
            <a:r>
              <a:rPr lang="en-US" dirty="0" smtClean="0">
                <a:solidFill>
                  <a:schemeClr val="bg1">
                    <a:lumMod val="95000"/>
                  </a:schemeClr>
                </a:solidFill>
              </a:rPr>
              <a:t>branches and sub-disciplines contained within.</a:t>
            </a:r>
          </a:p>
          <a:p>
            <a:r>
              <a:rPr lang="en-US" dirty="0" smtClean="0">
                <a:solidFill>
                  <a:schemeClr val="bg1">
                    <a:lumMod val="95000"/>
                  </a:schemeClr>
                </a:solidFill>
              </a:rPr>
              <a:t>Helps us understand </a:t>
            </a:r>
            <a:r>
              <a:rPr lang="en-US" dirty="0" smtClean="0">
                <a:solidFill>
                  <a:schemeClr val="bg1">
                    <a:lumMod val="95000"/>
                  </a:schemeClr>
                </a:solidFill>
              </a:rPr>
              <a:t>our physical </a:t>
            </a:r>
            <a:r>
              <a:rPr lang="en-US" dirty="0" smtClean="0">
                <a:solidFill>
                  <a:schemeClr val="bg1">
                    <a:lumMod val="95000"/>
                  </a:schemeClr>
                </a:solidFill>
              </a:rPr>
              <a:t>world and the broader Universe, enabling us to predict, prepare, utilize, manage, care for, protect, interact with, preserve and explain what we </a:t>
            </a:r>
            <a:r>
              <a:rPr lang="en-US" dirty="0" smtClean="0">
                <a:solidFill>
                  <a:schemeClr val="bg1">
                    <a:lumMod val="95000"/>
                  </a:schemeClr>
                </a:solidFill>
              </a:rPr>
              <a:t>observe and experience </a:t>
            </a:r>
            <a:r>
              <a:rPr lang="en-US" dirty="0" smtClean="0">
                <a:solidFill>
                  <a:schemeClr val="bg1">
                    <a:lumMod val="95000"/>
                  </a:schemeClr>
                </a:solidFill>
              </a:rPr>
              <a:t>around us. </a:t>
            </a:r>
            <a:endParaRPr lang="en-US" dirty="0">
              <a:solidFill>
                <a:schemeClr val="bg1">
                  <a:lumMod val="95000"/>
                </a:schemeClr>
              </a:solidFill>
            </a:endParaRPr>
          </a:p>
        </p:txBody>
      </p:sp>
    </p:spTree>
    <p:extLst>
      <p:ext uri="{BB962C8B-B14F-4D97-AF65-F5344CB8AC3E}">
        <p14:creationId xmlns:p14="http://schemas.microsoft.com/office/powerpoint/2010/main" val="378796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362200"/>
            <a:ext cx="9305482"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6200" y="3260271"/>
            <a:ext cx="1371600" cy="22098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600200" y="3260270"/>
            <a:ext cx="1447800" cy="2683329"/>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505200" y="3271157"/>
            <a:ext cx="1371600" cy="22098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05400" y="3292928"/>
            <a:ext cx="1371600" cy="22098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29400" y="3260270"/>
            <a:ext cx="2514600" cy="245473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324100" y="838200"/>
            <a:ext cx="4147546" cy="923330"/>
          </a:xfrm>
          <a:prstGeom prst="rect">
            <a:avLst/>
          </a:prstGeom>
          <a:noFill/>
        </p:spPr>
        <p:txBody>
          <a:bodyPr wrap="none" rtlCol="0">
            <a:spAutoFit/>
          </a:bodyPr>
          <a:lstStyle/>
          <a:p>
            <a:r>
              <a:rPr lang="en-US" sz="5400" dirty="0" smtClean="0">
                <a:solidFill>
                  <a:schemeClr val="bg1">
                    <a:lumMod val="95000"/>
                  </a:schemeClr>
                </a:solidFill>
              </a:rPr>
              <a:t>The Branches:</a:t>
            </a:r>
            <a:endParaRPr lang="en-US" sz="5400" dirty="0">
              <a:solidFill>
                <a:schemeClr val="bg1">
                  <a:lumMod val="95000"/>
                </a:schemeClr>
              </a:solidFill>
            </a:endParaRPr>
          </a:p>
        </p:txBody>
      </p:sp>
    </p:spTree>
    <p:extLst>
      <p:ext uri="{BB962C8B-B14F-4D97-AF65-F5344CB8AC3E}">
        <p14:creationId xmlns:p14="http://schemas.microsoft.com/office/powerpoint/2010/main" val="427378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6" presetClass="exit" presetSubtype="0" fill="hold" grpId="0" nodeType="clickEffect">
                                  <p:stCondLst>
                                    <p:cond delay="0"/>
                                  </p:stCondLst>
                                  <p:childTnLst>
                                    <p:animEffect transition="out" filter="wipe(down)">
                                      <p:cBhvr>
                                        <p:cTn id="13" dur="180" accel="50000">
                                          <p:stCondLst>
                                            <p:cond delay="1820"/>
                                          </p:stCondLst>
                                        </p:cTn>
                                        <p:tgtEl>
                                          <p:spTgt spid="6"/>
                                        </p:tgtEl>
                                      </p:cBhvr>
                                    </p:animEffect>
                                    <p:anim calcmode="lin" valueType="num">
                                      <p:cBhvr>
                                        <p:cTn id="14" dur="1822" tmFilter="0,0; 0.14,0.31; 0.43,0.73; 0.71,0.91; 1.0,1.0">
                                          <p:stCondLst>
                                            <p:cond delay="0"/>
                                          </p:stCondLst>
                                        </p:cTn>
                                        <p:tgtEl>
                                          <p:spTgt spid="6"/>
                                        </p:tgtEl>
                                        <p:attrNameLst>
                                          <p:attrName>ppt_x</p:attrName>
                                        </p:attrNameLst>
                                      </p:cBhvr>
                                      <p:tavLst>
                                        <p:tav tm="0">
                                          <p:val>
                                            <p:strVal val="ppt_x"/>
                                          </p:val>
                                        </p:tav>
                                        <p:tav tm="100000">
                                          <p:val>
                                            <p:strVal val="#ppt_x+0.25"/>
                                          </p:val>
                                        </p:tav>
                                      </p:tavLst>
                                    </p:anim>
                                    <p:anim calcmode="lin" valueType="num">
                                      <p:cBhvr>
                                        <p:cTn id="15" dur="178">
                                          <p:stCondLst>
                                            <p:cond delay="1822"/>
                                          </p:stCondLst>
                                        </p:cTn>
                                        <p:tgtEl>
                                          <p:spTgt spid="6"/>
                                        </p:tgtEl>
                                        <p:attrNameLst>
                                          <p:attrName>ppt_x</p:attrName>
                                        </p:attrNameLst>
                                      </p:cBhvr>
                                      <p:tavLst>
                                        <p:tav tm="0">
                                          <p:val>
                                            <p:strVal val="ppt_x"/>
                                          </p:val>
                                        </p:tav>
                                        <p:tav tm="100000">
                                          <p:val>
                                            <p:strVal val="ppt_x"/>
                                          </p:val>
                                        </p:tav>
                                      </p:tavLst>
                                    </p:anim>
                                    <p:anim calcmode="lin" valueType="num">
                                      <p:cBhvr>
                                        <p:cTn id="16" dur="664" tmFilter="0.0,0.0;0.25,0.07;0.50,0.2;0.75,0.467;1.0,1.0">
                                          <p:stCondLst>
                                            <p:cond delay="0"/>
                                          </p:stCondLst>
                                        </p:cTn>
                                        <p:tgtEl>
                                          <p:spTgt spid="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7" dur="664" tmFilter="0, 0; 0.125,0.2665; 0.25,0.4; 0.375,0.465; 0.5,0.5;  0.625,0.535; 0.75,0.6; 0.875,0.7335; 1,1">
                                          <p:stCondLst>
                                            <p:cond delay="664"/>
                                          </p:stCondLst>
                                        </p:cTn>
                                        <p:tgtEl>
                                          <p:spTgt spid="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8" dur="332" tmFilter="0, 0; 0.125,0.2665; 0.25,0.4; 0.375,0.465; 0.5,0.5;  0.625,0.535; 0.75,0.6; 0.875,0.7335; 1,1">
                                          <p:stCondLst>
                                            <p:cond delay="1324"/>
                                          </p:stCondLst>
                                        </p:cTn>
                                        <p:tgtEl>
                                          <p:spTgt spid="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9" dur="164" tmFilter="0, 0; 0.125,0.2665; 0.25,0.4; 0.375,0.465; 0.5,0.5;  0.625,0.535; 0.75,0.6; 0.875,0.7335; 1,1">
                                          <p:stCondLst>
                                            <p:cond delay="1656"/>
                                          </p:stCondLst>
                                        </p:cTn>
                                        <p:tgtEl>
                                          <p:spTgt spid="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0" dur="180" accel="50000">
                                          <p:stCondLst>
                                            <p:cond delay="1820"/>
                                          </p:stCondLst>
                                        </p:cTn>
                                        <p:tgtEl>
                                          <p:spTgt spid="6"/>
                                        </p:tgtEl>
                                        <p:attrNameLst>
                                          <p:attrName>ppt_y</p:attrName>
                                        </p:attrNameLst>
                                      </p:cBhvr>
                                      <p:tavLst>
                                        <p:tav tm="0">
                                          <p:val>
                                            <p:strVal val="ppt_y"/>
                                          </p:val>
                                        </p:tav>
                                        <p:tav tm="100000">
                                          <p:val>
                                            <p:strVal val="ppt_y+ppt_h"/>
                                          </p:val>
                                        </p:tav>
                                      </p:tavLst>
                                    </p:anim>
                                    <p:animScale>
                                      <p:cBhvr>
                                        <p:cTn id="21" dur="26">
                                          <p:stCondLst>
                                            <p:cond delay="620"/>
                                          </p:stCondLst>
                                        </p:cTn>
                                        <p:tgtEl>
                                          <p:spTgt spid="6"/>
                                        </p:tgtEl>
                                      </p:cBhvr>
                                      <p:to x="100000" y="60000"/>
                                    </p:animScale>
                                    <p:animScale>
                                      <p:cBhvr>
                                        <p:cTn id="22" dur="166" decel="50000">
                                          <p:stCondLst>
                                            <p:cond delay="64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set>
                                      <p:cBhvr>
                                        <p:cTn id="29" dur="1" fill="hold">
                                          <p:stCondLst>
                                            <p:cond delay="19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6" presetClass="exit" presetSubtype="32" fill="hold" grpId="0" nodeType="clickEffect">
                                  <p:stCondLst>
                                    <p:cond delay="0"/>
                                  </p:stCondLst>
                                  <p:childTnLst>
                                    <p:animEffect transition="out" filter="circle(out)">
                                      <p:cBhvr>
                                        <p:cTn id="33" dur="2000"/>
                                        <p:tgtEl>
                                          <p:spTgt spid="7"/>
                                        </p:tgtEl>
                                      </p:cBhvr>
                                    </p:animEffect>
                                    <p:set>
                                      <p:cBhvr>
                                        <p:cTn id="34" dur="1" fill="hold">
                                          <p:stCondLst>
                                            <p:cond delay="1999"/>
                                          </p:stCondLst>
                                        </p:cTn>
                                        <p:tgtEl>
                                          <p:spTgt spid="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6" presetClass="exit" presetSubtype="21" fill="hold" grpId="0" nodeType="clickEffect">
                                  <p:stCondLst>
                                    <p:cond delay="0"/>
                                  </p:stCondLst>
                                  <p:childTnLst>
                                    <p:animEffect transition="out" filter="barn(inVertical)">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31" presetClass="exit" presetSubtype="0" fill="hold" grpId="0" nodeType="clickEffect">
                                  <p:stCondLst>
                                    <p:cond delay="0"/>
                                  </p:stCondLst>
                                  <p:childTnLst>
                                    <p:anim calcmode="lin" valueType="num">
                                      <p:cBhvr>
                                        <p:cTn id="43" dur="1000"/>
                                        <p:tgtEl>
                                          <p:spTgt spid="9"/>
                                        </p:tgtEl>
                                        <p:attrNameLst>
                                          <p:attrName>ppt_w</p:attrName>
                                        </p:attrNameLst>
                                      </p:cBhvr>
                                      <p:tavLst>
                                        <p:tav tm="0">
                                          <p:val>
                                            <p:strVal val="ppt_w"/>
                                          </p:val>
                                        </p:tav>
                                        <p:tav tm="100000">
                                          <p:val>
                                            <p:fltVal val="0"/>
                                          </p:val>
                                        </p:tav>
                                      </p:tavLst>
                                    </p:anim>
                                    <p:anim calcmode="lin" valueType="num">
                                      <p:cBhvr>
                                        <p:cTn id="44" dur="1000"/>
                                        <p:tgtEl>
                                          <p:spTgt spid="9"/>
                                        </p:tgtEl>
                                        <p:attrNameLst>
                                          <p:attrName>ppt_h</p:attrName>
                                        </p:attrNameLst>
                                      </p:cBhvr>
                                      <p:tavLst>
                                        <p:tav tm="0">
                                          <p:val>
                                            <p:strVal val="ppt_h"/>
                                          </p:val>
                                        </p:tav>
                                        <p:tav tm="100000">
                                          <p:val>
                                            <p:fltVal val="0"/>
                                          </p:val>
                                        </p:tav>
                                      </p:tavLst>
                                    </p:anim>
                                    <p:anim calcmode="lin" valueType="num">
                                      <p:cBhvr>
                                        <p:cTn id="45" dur="1000"/>
                                        <p:tgtEl>
                                          <p:spTgt spid="9"/>
                                        </p:tgtEl>
                                        <p:attrNameLst>
                                          <p:attrName>style.rotation</p:attrName>
                                        </p:attrNameLst>
                                      </p:cBhvr>
                                      <p:tavLst>
                                        <p:tav tm="0">
                                          <p:val>
                                            <p:fltVal val="0"/>
                                          </p:val>
                                        </p:tav>
                                        <p:tav tm="100000">
                                          <p:val>
                                            <p:fltVal val="90"/>
                                          </p:val>
                                        </p:tav>
                                      </p:tavLst>
                                    </p:anim>
                                    <p:animEffect transition="out" filter="fade">
                                      <p:cBhvr>
                                        <p:cTn id="46" dur="1000"/>
                                        <p:tgtEl>
                                          <p:spTgt spid="9"/>
                                        </p:tgtEl>
                                      </p:cBhvr>
                                    </p:animEffect>
                                    <p:set>
                                      <p:cBhvr>
                                        <p:cTn id="47"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Oceanography</a:t>
            </a:r>
            <a:endParaRPr lang="en-US" dirty="0">
              <a:solidFill>
                <a:schemeClr val="bg1">
                  <a:lumMod val="95000"/>
                </a:schemeClr>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2057400"/>
            <a:ext cx="7215303"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8600" y="1143000"/>
            <a:ext cx="7391400" cy="923330"/>
          </a:xfrm>
          <a:prstGeom prst="rect">
            <a:avLst/>
          </a:prstGeom>
          <a:noFill/>
        </p:spPr>
        <p:txBody>
          <a:bodyPr wrap="square" rtlCol="0">
            <a:spAutoFit/>
          </a:bodyPr>
          <a:lstStyle/>
          <a:p>
            <a:r>
              <a:rPr lang="en-US" dirty="0" smtClean="0">
                <a:solidFill>
                  <a:schemeClr val="bg1">
                    <a:lumMod val="95000"/>
                  </a:schemeClr>
                </a:solidFill>
              </a:rPr>
              <a:t>The study of the ocean and all its aspects, including ocean circulation, chemistry, seafloor topography, biology and interactions with the atmosphere  </a:t>
            </a:r>
            <a:r>
              <a:rPr lang="en-US" dirty="0" smtClean="0">
                <a:solidFill>
                  <a:schemeClr val="bg1">
                    <a:lumMod val="95000"/>
                  </a:schemeClr>
                </a:solidFill>
                <a:hlinkClick r:id="rId3"/>
              </a:rPr>
              <a:t>http://youtu.be/jc8LD08Pws4</a:t>
            </a:r>
            <a:r>
              <a:rPr lang="en-US" dirty="0" smtClean="0">
                <a:solidFill>
                  <a:schemeClr val="bg1">
                    <a:lumMod val="95000"/>
                  </a:schemeClr>
                </a:solidFill>
              </a:rPr>
              <a:t> </a:t>
            </a:r>
            <a:endParaRPr lang="en-US" dirty="0">
              <a:solidFill>
                <a:schemeClr val="bg1">
                  <a:lumMod val="95000"/>
                </a:schemeClr>
              </a:solidFill>
            </a:endParaRPr>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199" y="2209800"/>
            <a:ext cx="7509839" cy="402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743200"/>
            <a:ext cx="9569052" cy="2658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849" y="2053808"/>
            <a:ext cx="7770538" cy="4804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226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fade">
                                      <p:cBhvr>
                                        <p:cTn id="15" dur="500"/>
                                        <p:tgtEl>
                                          <p:spTgt spid="205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2053"/>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500"/>
                                        <p:tgtEl>
                                          <p:spTgt spid="205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05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5"/>
                                        </p:tgtEl>
                                        <p:attrNameLst>
                                          <p:attrName>style.visibility</p:attrName>
                                        </p:attrNameLst>
                                      </p:cBhvr>
                                      <p:to>
                                        <p:strVal val="visible"/>
                                      </p:to>
                                    </p:set>
                                    <p:animEffect transition="in" filter="fade">
                                      <p:cBhvr>
                                        <p:cTn id="33" dur="5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Geology</a:t>
            </a:r>
            <a:endParaRPr lang="en-US" dirty="0">
              <a:solidFill>
                <a:schemeClr val="bg1">
                  <a:lumMod val="95000"/>
                </a:schemeClr>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828800"/>
            <a:ext cx="6172200" cy="462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7200" y="1143000"/>
            <a:ext cx="4765535" cy="523220"/>
          </a:xfrm>
          <a:prstGeom prst="rect">
            <a:avLst/>
          </a:prstGeom>
          <a:noFill/>
        </p:spPr>
        <p:txBody>
          <a:bodyPr wrap="none" rtlCol="0">
            <a:spAutoFit/>
          </a:bodyPr>
          <a:lstStyle/>
          <a:p>
            <a:r>
              <a:rPr lang="en-US" sz="2800" dirty="0" smtClean="0">
                <a:solidFill>
                  <a:schemeClr val="bg1">
                    <a:lumMod val="95000"/>
                  </a:schemeClr>
                </a:solidFill>
              </a:rPr>
              <a:t>The study of </a:t>
            </a:r>
            <a:r>
              <a:rPr lang="en-US" sz="2800" dirty="0" smtClean="0">
                <a:solidFill>
                  <a:schemeClr val="bg1">
                    <a:lumMod val="95000"/>
                  </a:schemeClr>
                </a:solidFill>
              </a:rPr>
              <a:t>the physical Earth</a:t>
            </a:r>
            <a:r>
              <a:rPr lang="en-US" sz="2800" dirty="0" smtClean="0">
                <a:solidFill>
                  <a:schemeClr val="bg1">
                    <a:lumMod val="95000"/>
                  </a:schemeClr>
                </a:solidFill>
              </a:rPr>
              <a:t>!</a:t>
            </a:r>
            <a:endParaRPr lang="en-US" sz="2800" dirty="0">
              <a:solidFill>
                <a:schemeClr val="bg1">
                  <a:lumMod val="95000"/>
                </a:schemeClr>
              </a:solidFill>
            </a:endParaRP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698877"/>
            <a:ext cx="7467600" cy="497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28382"/>
            <a:ext cx="8229600" cy="5119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00250"/>
            <a:ext cx="9144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7120" y="1579784"/>
            <a:ext cx="8429759" cy="532011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6561" y="1558013"/>
            <a:ext cx="4910875" cy="5320115"/>
          </a:xfrm>
          <a:prstGeom prst="rect">
            <a:avLst/>
          </a:prstGeom>
        </p:spPr>
      </p:pic>
    </p:spTree>
    <p:extLst>
      <p:ext uri="{BB962C8B-B14F-4D97-AF65-F5344CB8AC3E}">
        <p14:creationId xmlns:p14="http://schemas.microsoft.com/office/powerpoint/2010/main" val="256579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07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Meteorology </a:t>
            </a:r>
            <a:endParaRPr lang="en-US" dirty="0">
              <a:solidFill>
                <a:schemeClr val="bg1">
                  <a:lumMod val="95000"/>
                </a:schemeClr>
              </a:solidFill>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941731"/>
            <a:ext cx="8087801" cy="4771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1295400"/>
            <a:ext cx="6172200" cy="646331"/>
          </a:xfrm>
          <a:prstGeom prst="rect">
            <a:avLst/>
          </a:prstGeom>
          <a:noFill/>
        </p:spPr>
        <p:txBody>
          <a:bodyPr wrap="square" rtlCol="0">
            <a:spAutoFit/>
          </a:bodyPr>
          <a:lstStyle/>
          <a:p>
            <a:r>
              <a:rPr lang="en-US" dirty="0">
                <a:solidFill>
                  <a:schemeClr val="bg1">
                    <a:lumMod val="95000"/>
                  </a:schemeClr>
                </a:solidFill>
              </a:rPr>
              <a:t>T</a:t>
            </a:r>
            <a:r>
              <a:rPr lang="en-US" dirty="0" smtClean="0">
                <a:solidFill>
                  <a:schemeClr val="bg1">
                    <a:lumMod val="95000"/>
                  </a:schemeClr>
                </a:solidFill>
              </a:rPr>
              <a:t>he scientific study of the atmosphere and the processes that produce weather and climate</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941731"/>
            <a:ext cx="6555025" cy="4916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76200"/>
            <a:ext cx="8858250" cy="6643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9074" y="32657"/>
            <a:ext cx="4544901" cy="686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571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10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4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Astronomy</a:t>
            </a:r>
            <a:endParaRPr lang="en-US" dirty="0">
              <a:solidFill>
                <a:schemeClr val="bg1">
                  <a:lumMod val="95000"/>
                </a:schemeClr>
              </a:solidFill>
            </a:endParaRP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561763"/>
            <a:ext cx="7467600" cy="5296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1066800"/>
            <a:ext cx="2653483" cy="369332"/>
          </a:xfrm>
          <a:prstGeom prst="rect">
            <a:avLst/>
          </a:prstGeom>
          <a:noFill/>
        </p:spPr>
        <p:txBody>
          <a:bodyPr wrap="none" rtlCol="0">
            <a:spAutoFit/>
          </a:bodyPr>
          <a:lstStyle/>
          <a:p>
            <a:r>
              <a:rPr lang="en-US" dirty="0" smtClean="0">
                <a:solidFill>
                  <a:schemeClr val="bg1">
                    <a:lumMod val="95000"/>
                  </a:schemeClr>
                </a:solidFill>
              </a:rPr>
              <a:t>The Study of the universe!</a:t>
            </a:r>
            <a:endParaRPr lang="en-US" dirty="0">
              <a:solidFill>
                <a:schemeClr val="bg1">
                  <a:lumMod val="95000"/>
                </a:schemeClr>
              </a:solidFill>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68789"/>
            <a:ext cx="8058150" cy="5291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37457"/>
            <a:ext cx="7905750" cy="632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57200"/>
            <a:ext cx="8801100"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252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12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12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nodeType="clickEffect">
                                  <p:stCondLst>
                                    <p:cond delay="0"/>
                                  </p:stCondLst>
                                  <p:childTnLst>
                                    <p:animEffect transition="out" filter="wipe(down)">
                                      <p:cBhvr>
                                        <p:cTn id="34" dur="500"/>
                                        <p:tgtEl>
                                          <p:spTgt spid="5125"/>
                                        </p:tgtEl>
                                      </p:cBhvr>
                                    </p:animEffect>
                                    <p:set>
                                      <p:cBhvr>
                                        <p:cTn id="35" dur="1" fill="hold">
                                          <p:stCondLst>
                                            <p:cond delay="499"/>
                                          </p:stCondLst>
                                        </p:cTn>
                                        <p:tgtEl>
                                          <p:spTgt spid="51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95000"/>
                  </a:schemeClr>
                </a:solidFill>
              </a:rPr>
              <a:t>Environmental Science</a:t>
            </a:r>
            <a:endParaRPr lang="en-US" dirty="0">
              <a:solidFill>
                <a:schemeClr val="bg1">
                  <a:lumMod val="95000"/>
                </a:schemeClr>
              </a:solidFill>
            </a:endParaRPr>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3386" y="1066800"/>
            <a:ext cx="731520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8600" y="990600"/>
            <a:ext cx="8305800" cy="1754326"/>
          </a:xfrm>
          <a:prstGeom prst="rect">
            <a:avLst/>
          </a:prstGeom>
          <a:noFill/>
        </p:spPr>
        <p:txBody>
          <a:bodyPr wrap="square" rtlCol="0">
            <a:spAutoFit/>
          </a:bodyPr>
          <a:lstStyle/>
          <a:p>
            <a:r>
              <a:rPr lang="en-US" dirty="0" smtClean="0">
                <a:solidFill>
                  <a:schemeClr val="bg1">
                    <a:lumMod val="95000"/>
                  </a:schemeClr>
                </a:solidFill>
              </a:rPr>
              <a:t>Environmental science is a multidisciplinary academic field that integrates physical, biological and information sciences to the study of the environment, and the solution of environmental problems. Environmental scientists work on subjects like the understanding of earth processes, evaluating alternative energy systems, pollution control and mitigation, natural resource management, and the effects of global climate change.</a:t>
            </a:r>
            <a:endParaRPr lang="en-US" dirty="0">
              <a:solidFill>
                <a:schemeClr val="bg1">
                  <a:lumMod val="95000"/>
                </a:schemeClr>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128" y="1295400"/>
            <a:ext cx="7414672"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743440"/>
            <a:ext cx="10951166" cy="367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57" y="1722895"/>
            <a:ext cx="9238919" cy="4525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476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614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614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6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1.1.2 The Origin of Earth</a:t>
            </a:r>
            <a:endParaRPr lang="en-US" dirty="0"/>
          </a:p>
        </p:txBody>
      </p:sp>
      <p:sp>
        <p:nvSpPr>
          <p:cNvPr id="3" name="Content Placeholder 2"/>
          <p:cNvSpPr>
            <a:spLocks noGrp="1"/>
          </p:cNvSpPr>
          <p:nvPr>
            <p:ph idx="1"/>
          </p:nvPr>
        </p:nvSpPr>
        <p:spPr/>
        <p:txBody>
          <a:bodyPr/>
          <a:lstStyle/>
          <a:p>
            <a:r>
              <a:rPr lang="en-US" dirty="0" smtClean="0"/>
              <a:t>Nebular Hypothesis holds that Earth and the rest of the solar system formed from a cloud of space dust and gas that condensed and began rotating under the force of gravity.  </a:t>
            </a:r>
          </a:p>
          <a:p>
            <a:r>
              <a:rPr lang="en-US" dirty="0" smtClean="0"/>
              <a:t>Differences in density and solar dynamics eventually lead to differentiation among the solar system. </a:t>
            </a:r>
            <a:endParaRPr lang="en-US" dirty="0"/>
          </a:p>
        </p:txBody>
      </p:sp>
    </p:spTree>
    <p:extLst>
      <p:ext uri="{BB962C8B-B14F-4D97-AF65-F5344CB8AC3E}">
        <p14:creationId xmlns:p14="http://schemas.microsoft.com/office/powerpoint/2010/main" val="4256957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13807</TotalTime>
  <Words>404</Words>
  <Application>Microsoft Office PowerPoint</Application>
  <PresentationFormat>On-screen Show (4:3)</PresentationFormat>
  <Paragraphs>51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1.1 What is Earth Science?</vt:lpstr>
      <vt:lpstr>Earth Science</vt:lpstr>
      <vt:lpstr>PowerPoint Presentation</vt:lpstr>
      <vt:lpstr>Oceanography</vt:lpstr>
      <vt:lpstr>Geology</vt:lpstr>
      <vt:lpstr>Meteorology </vt:lpstr>
      <vt:lpstr>Astronomy</vt:lpstr>
      <vt:lpstr>Environmental Science</vt:lpstr>
      <vt:lpstr>1.1.2 The Origin of Earth</vt:lpstr>
      <vt:lpstr>PowerPoint Presentation</vt:lpstr>
      <vt:lpstr>Differentiation of Earth</vt:lpstr>
      <vt:lpstr>PowerPoint Presentation</vt:lpstr>
      <vt:lpstr>Differentiation of Earth</vt:lpstr>
      <vt:lpstr>PowerPoint Presentation</vt:lpstr>
      <vt:lpstr>PowerPoint Presentation</vt:lpstr>
      <vt:lpstr>PowerPoint Presentation</vt:lpstr>
      <vt:lpstr>PowerPoint Presentation</vt:lpstr>
    </vt:vector>
  </TitlesOfParts>
  <Company>QCSD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What is Earth Science?</dc:title>
  <dc:creator>Builder</dc:creator>
  <cp:lastModifiedBy>Builder</cp:lastModifiedBy>
  <cp:revision>30</cp:revision>
  <dcterms:created xsi:type="dcterms:W3CDTF">2014-09-08T12:46:04Z</dcterms:created>
  <dcterms:modified xsi:type="dcterms:W3CDTF">2015-09-09T20:07:56Z</dcterms:modified>
</cp:coreProperties>
</file>